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080" autoAdjust="0"/>
  </p:normalViewPr>
  <p:slideViewPr>
    <p:cSldViewPr snapToGrid="0">
      <p:cViewPr>
        <p:scale>
          <a:sx n="46" d="100"/>
          <a:sy n="46" d="100"/>
        </p:scale>
        <p:origin x="-1662" y="-4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FCC12-59E6-4509-A891-F6106E85D374}" type="datetimeFigureOut">
              <a:rPr lang="en-US" smtClean="0"/>
              <a:t>12/2/2019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E1F8-54DE-45E5-80D1-71DD4E64A2D5}" type="slidenum">
              <a:rPr lang="en-US" smtClean="0"/>
              <a:t>‹#›</a:t>
            </a:fld>
            <a:endParaRPr lang="en-US"/>
          </a:p>
        </p:txBody>
      </p:sp>
    </p:spTree>
    <p:extLst>
      <p:ext uri="{BB962C8B-B14F-4D97-AF65-F5344CB8AC3E}">
        <p14:creationId xmlns:p14="http://schemas.microsoft.com/office/powerpoint/2010/main" val="12616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dirty="0" smtClean="0">
                <a:latin typeface="Times New Roman" pitchFamily="18" charset="0"/>
                <a:cs typeface="Times New Roman" pitchFamily="18" charset="0"/>
              </a:rPr>
              <a:t>This presentation discusses the contribution of </a:t>
            </a:r>
            <a:r>
              <a:rPr lang="en-US" sz="1200" kern="1200" dirty="0" smtClean="0">
                <a:solidFill>
                  <a:schemeClr val="tx1"/>
                </a:solidFill>
                <a:effectLst/>
                <a:latin typeface="Times New Roman" pitchFamily="18" charset="0"/>
                <a:ea typeface="+mn-ea"/>
                <a:cs typeface="Times New Roman" pitchFamily="18" charset="0"/>
              </a:rPr>
              <a:t>Edgar Allan Poe to the American literature through his works such as poems,</a:t>
            </a:r>
            <a:r>
              <a:rPr lang="en-US" sz="1200" kern="1200" baseline="0" dirty="0" smtClean="0">
                <a:solidFill>
                  <a:schemeClr val="tx1"/>
                </a:solidFill>
                <a:effectLst/>
                <a:latin typeface="Times New Roman" pitchFamily="18" charset="0"/>
                <a:ea typeface="+mn-ea"/>
                <a:cs typeface="Times New Roman" pitchFamily="18" charset="0"/>
              </a:rPr>
              <a:t> short stories and criticizing of magazines.</a:t>
            </a:r>
            <a:endParaRPr lang="en-US" sz="36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1</a:t>
            </a:fld>
            <a:endParaRPr lang="en-US"/>
          </a:p>
        </p:txBody>
      </p:sp>
    </p:spTree>
    <p:extLst>
      <p:ext uri="{BB962C8B-B14F-4D97-AF65-F5344CB8AC3E}">
        <p14:creationId xmlns:p14="http://schemas.microsoft.com/office/powerpoint/2010/main" val="3113620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Edgar Allan Poe comes out as a distinguished writer from the work he did during his time. From criticizing magazines to writing of short stories and poems made his work unique and thus contributing much to the America literature. Criticizing</a:t>
            </a:r>
            <a:r>
              <a:rPr lang="en-US" sz="1200" kern="1200" baseline="0" dirty="0" smtClean="0">
                <a:solidFill>
                  <a:schemeClr val="tx1"/>
                </a:solidFill>
                <a:effectLst/>
                <a:latin typeface="Times New Roman" pitchFamily="18" charset="0"/>
                <a:ea typeface="+mn-ea"/>
                <a:cs typeface="Times New Roman" pitchFamily="18" charset="0"/>
              </a:rPr>
              <a:t> magazines was one of the works that made him known all over America and beyond.</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2</a:t>
            </a:fld>
            <a:endParaRPr lang="en-US"/>
          </a:p>
        </p:txBody>
      </p:sp>
    </p:spTree>
    <p:extLst>
      <p:ext uri="{BB962C8B-B14F-4D97-AF65-F5344CB8AC3E}">
        <p14:creationId xmlns:p14="http://schemas.microsoft.com/office/powerpoint/2010/main" val="18240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Edgar Allan Poe  contribution during the</a:t>
            </a:r>
            <a:r>
              <a:rPr lang="en-US" sz="1200" kern="1200" baseline="0" dirty="0" smtClean="0">
                <a:solidFill>
                  <a:schemeClr val="tx1"/>
                </a:solidFill>
                <a:effectLst/>
                <a:latin typeface="+mn-lt"/>
                <a:ea typeface="+mn-ea"/>
                <a:cs typeface="+mn-cs"/>
              </a:rPr>
              <a:t> romantic era was  great. </a:t>
            </a:r>
            <a:r>
              <a:rPr lang="en-US" sz="1200" kern="1200" dirty="0" smtClean="0">
                <a:solidFill>
                  <a:schemeClr val="tx1"/>
                </a:solidFill>
                <a:effectLst/>
                <a:latin typeface="+mn-lt"/>
                <a:ea typeface="+mn-ea"/>
                <a:cs typeface="+mn-cs"/>
              </a:rPr>
              <a:t>He used a commanding language which inspired imagination and originality (Tonkin 18). Through this he was able to influence scholars</a:t>
            </a:r>
            <a:r>
              <a:rPr lang="en-US" sz="1200" kern="1200" baseline="0" dirty="0" smtClean="0">
                <a:solidFill>
                  <a:schemeClr val="tx1"/>
                </a:solidFill>
                <a:effectLst/>
                <a:latin typeface="+mn-lt"/>
                <a:ea typeface="+mn-ea"/>
                <a:cs typeface="+mn-cs"/>
              </a:rPr>
              <a:t> way of thinking and how they are supposed to present their information through writing. Such</a:t>
            </a:r>
            <a:r>
              <a:rPr lang="en-US" sz="1200" kern="1200" dirty="0" smtClean="0">
                <a:solidFill>
                  <a:schemeClr val="tx1"/>
                </a:solidFill>
                <a:effectLst/>
                <a:latin typeface="+mn-lt"/>
                <a:ea typeface="+mn-ea"/>
                <a:cs typeface="+mn-cs"/>
              </a:rPr>
              <a:t> influence was felt by the French symbolists in the late 19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century while at the same time using gothic mode to achieve a certain fiction attributes (Morgan 75).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B72FE1F8-54DE-45E5-80D1-71DD4E64A2D5}" type="slidenum">
              <a:rPr lang="en-US" smtClean="0"/>
              <a:t>3</a:t>
            </a:fld>
            <a:endParaRPr lang="en-US"/>
          </a:p>
        </p:txBody>
      </p:sp>
    </p:spTree>
    <p:extLst>
      <p:ext uri="{BB962C8B-B14F-4D97-AF65-F5344CB8AC3E}">
        <p14:creationId xmlns:p14="http://schemas.microsoft.com/office/powerpoint/2010/main" val="324138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imes New Roman" pitchFamily="18" charset="0"/>
                <a:ea typeface="+mn-ea"/>
                <a:cs typeface="Times New Roman" pitchFamily="18" charset="0"/>
              </a:rPr>
              <a:t>Concentrating on style and structure Edgar Allan Poe influenced literary magazines during his time (Reese 82).</a:t>
            </a:r>
          </a:p>
          <a:p>
            <a:r>
              <a:rPr lang="en-US" sz="1200" kern="1200" dirty="0" smtClean="0">
                <a:solidFill>
                  <a:schemeClr val="tx1"/>
                </a:solidFill>
                <a:effectLst/>
                <a:latin typeface="Times New Roman" pitchFamily="18" charset="0"/>
                <a:ea typeface="+mn-ea"/>
                <a:cs typeface="Times New Roman" pitchFamily="18" charset="0"/>
              </a:rPr>
              <a:t>For instance, in Nathaniel Hawthorne's 'twice told tales' his much emphasis on structure and style prompted various scholars to start criticizing magazines (</a:t>
            </a:r>
            <a:r>
              <a:rPr lang="en-US" sz="1200" kern="1200" dirty="0" err="1" smtClean="0">
                <a:solidFill>
                  <a:schemeClr val="tx1"/>
                </a:solidFill>
                <a:effectLst/>
                <a:latin typeface="Times New Roman" pitchFamily="18" charset="0"/>
                <a:ea typeface="+mn-ea"/>
                <a:cs typeface="Times New Roman" pitchFamily="18" charset="0"/>
              </a:rPr>
              <a:t>Unrue</a:t>
            </a:r>
            <a:r>
              <a:rPr lang="en-US" sz="1200" kern="1200" dirty="0" smtClean="0">
                <a:solidFill>
                  <a:schemeClr val="tx1"/>
                </a:solidFill>
                <a:effectLst/>
                <a:latin typeface="Times New Roman" pitchFamily="18" charset="0"/>
                <a:ea typeface="+mn-ea"/>
                <a:cs typeface="Times New Roman" pitchFamily="18" charset="0"/>
              </a:rPr>
              <a:t> 115).</a:t>
            </a:r>
          </a:p>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4</a:t>
            </a:fld>
            <a:endParaRPr lang="en-US"/>
          </a:p>
        </p:txBody>
      </p:sp>
    </p:spTree>
    <p:extLst>
      <p:ext uri="{BB962C8B-B14F-4D97-AF65-F5344CB8AC3E}">
        <p14:creationId xmlns:p14="http://schemas.microsoft.com/office/powerpoint/2010/main" val="1407317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Edgar Allan Poe helped come up with horror and detective fiction in short stories thus fictionalizing real events coming up with detective stories, </a:t>
            </a:r>
            <a:r>
              <a:rPr lang="en-US" sz="1200" dirty="0" smtClean="0">
                <a:latin typeface="Times New Roman" pitchFamily="18" charset="0"/>
                <a:cs typeface="Times New Roman" pitchFamily="18" charset="0"/>
              </a:rPr>
              <a:t>The Tell-Tale Heart </a:t>
            </a:r>
            <a:r>
              <a:rPr lang="en-US" sz="1200" kern="1200" dirty="0" smtClean="0">
                <a:solidFill>
                  <a:schemeClr val="tx1"/>
                </a:solidFill>
                <a:effectLst/>
                <a:latin typeface="Times New Roman" pitchFamily="18" charset="0"/>
                <a:ea typeface="+mn-ea"/>
                <a:cs typeface="Times New Roman" pitchFamily="18" charset="0"/>
              </a:rPr>
              <a:t> (Francis 170).</a:t>
            </a:r>
          </a:p>
          <a:p>
            <a:r>
              <a:rPr lang="en-US" dirty="0" smtClean="0">
                <a:latin typeface="Times New Roman" pitchFamily="18" charset="0"/>
                <a:cs typeface="Times New Roman" pitchFamily="18" charset="0"/>
              </a:rPr>
              <a:t>This leaved a landmark in terms</a:t>
            </a:r>
            <a:r>
              <a:rPr lang="en-US" baseline="0" dirty="0" smtClean="0">
                <a:latin typeface="Times New Roman" pitchFamily="18" charset="0"/>
                <a:cs typeface="Times New Roman" pitchFamily="18" charset="0"/>
              </a:rPr>
              <a:t> of how authors are supposed to approach writing of short stories and the like.</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5</a:t>
            </a:fld>
            <a:endParaRPr lang="en-US"/>
          </a:p>
        </p:txBody>
      </p:sp>
    </p:spTree>
    <p:extLst>
      <p:ext uri="{BB962C8B-B14F-4D97-AF65-F5344CB8AC3E}">
        <p14:creationId xmlns:p14="http://schemas.microsoft.com/office/powerpoint/2010/main" val="3362661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Having discussed Edgar Allan Poe selected period and his significant contributions to American literature, it is evident that his contribution to the American literature are immeasurable. Through his works many scholars were able to pull up their socks as far as writing of poems, short stories and criticizing literary magazines is concerned.</a:t>
            </a:r>
          </a:p>
          <a:p>
            <a:r>
              <a:rPr lang="en-US" sz="1200" kern="1200" dirty="0" smtClean="0">
                <a:solidFill>
                  <a:schemeClr val="tx1"/>
                </a:solidFill>
                <a:effectLst/>
                <a:latin typeface="Times New Roman" pitchFamily="18" charset="0"/>
                <a:ea typeface="+mn-ea"/>
                <a:cs typeface="Times New Roman" pitchFamily="18" charset="0"/>
              </a:rPr>
              <a:t/>
            </a:r>
            <a:br>
              <a:rPr lang="en-US" sz="1200" kern="1200" dirty="0" smtClean="0">
                <a:solidFill>
                  <a:schemeClr val="tx1"/>
                </a:solidFill>
                <a:effectLst/>
                <a:latin typeface="Times New Roman" pitchFamily="18" charset="0"/>
                <a:ea typeface="+mn-ea"/>
                <a:cs typeface="Times New Roman" pitchFamily="18" charset="0"/>
              </a:rPr>
            </a:br>
            <a:r>
              <a:rPr lang="en-US" sz="1200" kern="1200" dirty="0" smtClean="0">
                <a:solidFill>
                  <a:schemeClr val="tx1"/>
                </a:solidFill>
                <a:effectLst/>
                <a:latin typeface="Times New Roman" pitchFamily="18" charset="0"/>
                <a:ea typeface="+mn-ea"/>
                <a:cs typeface="Times New Roman" pitchFamily="18" charset="0"/>
              </a:rPr>
              <a:t>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6</a:t>
            </a:fld>
            <a:endParaRPr lang="en-US"/>
          </a:p>
        </p:txBody>
      </p:sp>
    </p:spTree>
    <p:extLst>
      <p:ext uri="{BB962C8B-B14F-4D97-AF65-F5344CB8AC3E}">
        <p14:creationId xmlns:p14="http://schemas.microsoft.com/office/powerpoint/2010/main" val="1676032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98056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300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923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A78ECB-E7CB-4FC0-99C6-792970801258}"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87941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A78ECB-E7CB-4FC0-99C6-792970801258}" type="datetimeFigureOut">
              <a:rPr lang="en-US" smtClean="0"/>
              <a:t>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4424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A78ECB-E7CB-4FC0-99C6-792970801258}" type="datetimeFigureOut">
              <a:rPr lang="en-US" smtClean="0"/>
              <a:t>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17813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8ECB-E7CB-4FC0-99C6-792970801258}" type="datetimeFigureOut">
              <a:rPr lang="en-US" smtClean="0"/>
              <a:t>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7743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18514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60646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2562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52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8582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541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2938237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3435293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a:p>
        </p:txBody>
      </p:sp>
    </p:spTree>
    <p:extLst>
      <p:ext uri="{BB962C8B-B14F-4D97-AF65-F5344CB8AC3E}">
        <p14:creationId xmlns:p14="http://schemas.microsoft.com/office/powerpoint/2010/main" val="402841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A78ECB-E7CB-4FC0-99C6-792970801258}" type="datetimeFigureOut">
              <a:rPr lang="en-US" smtClean="0"/>
              <a:t>12/2/2019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F5B15F-FCD5-4A9B-BE45-8E148EB9B968}" type="slidenum">
              <a:rPr lang="en-US" smtClean="0"/>
              <a:t>‹#›</a:t>
            </a:fld>
            <a:endParaRPr lang="en-US"/>
          </a:p>
        </p:txBody>
      </p:sp>
    </p:spTree>
    <p:extLst>
      <p:ext uri="{BB962C8B-B14F-4D97-AF65-F5344CB8AC3E}">
        <p14:creationId xmlns:p14="http://schemas.microsoft.com/office/powerpoint/2010/main" val="227731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D26420-C8A7-4715-BDEB-9B1996275F24}"/>
              </a:ext>
            </a:extLst>
          </p:cNvPr>
          <p:cNvSpPr>
            <a:spLocks noGrp="1"/>
          </p:cNvSpPr>
          <p:nvPr>
            <p:ph type="ctrTitle"/>
          </p:nvPr>
        </p:nvSpPr>
        <p:spPr/>
        <p:txBody>
          <a:bodyPr/>
          <a:lstStyle/>
          <a:p>
            <a:pPr algn="l"/>
            <a:r>
              <a:rPr lang="en-US" dirty="0" smtClean="0">
                <a:latin typeface="Times New Roman" panose="02020603050405020304" pitchFamily="18" charset="0"/>
                <a:cs typeface="Times New Roman" panose="02020603050405020304" pitchFamily="18" charset="0"/>
              </a:rPr>
              <a:t>American Literature</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 xmlns:a16="http://schemas.microsoft.com/office/drawing/2014/main" id="{B954045A-6A31-43CF-BF5A-2DE11B47BD46}"/>
              </a:ext>
            </a:extLst>
          </p:cNvPr>
          <p:cNvSpPr>
            <a:spLocks noGrp="1"/>
          </p:cNvSpPr>
          <p:nvPr>
            <p:ph type="subTitle" idx="1"/>
          </p:nvPr>
        </p:nvSpPr>
        <p:spPr/>
        <p:txBody>
          <a:bodyPr>
            <a:noAutofit/>
          </a:bodyPr>
          <a:lstStyle/>
          <a:p>
            <a:r>
              <a:rPr lang="en-US" sz="4400" dirty="0">
                <a:latin typeface="Times New Roman" panose="02020603050405020304" pitchFamily="18" charset="0"/>
                <a:cs typeface="Times New Roman" panose="02020603050405020304" pitchFamily="18" charset="0"/>
              </a:rPr>
              <a:t>Student’s Name</a:t>
            </a:r>
          </a:p>
          <a:p>
            <a:r>
              <a:rPr lang="en-US" sz="4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9666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E60598-8DDB-4805-A06D-770B1147561B}"/>
              </a:ext>
            </a:extLst>
          </p:cNvPr>
          <p:cNvSpPr>
            <a:spLocks noGrp="1"/>
          </p:cNvSpPr>
          <p:nvPr>
            <p:ph type="title"/>
          </p:nvPr>
        </p:nvSpPr>
        <p:spPr/>
        <p:txBody>
          <a:bodyPr>
            <a:normAutofit/>
          </a:bodyPr>
          <a:lstStyle/>
          <a:p>
            <a:pPr algn="ctr"/>
            <a:r>
              <a:rPr lang="en-US" sz="5400" dirty="0">
                <a:latin typeface="Times New Roman" panose="02020603050405020304" pitchFamily="18" charset="0"/>
                <a:cs typeface="Times New Roman" panose="02020603050405020304" pitchFamily="18" charset="0"/>
              </a:rPr>
              <a:t>Introduction </a:t>
            </a:r>
          </a:p>
        </p:txBody>
      </p:sp>
      <p:sp>
        <p:nvSpPr>
          <p:cNvPr id="3" name="Content Placeholder 2">
            <a:extLst>
              <a:ext uri="{FF2B5EF4-FFF2-40B4-BE49-F238E27FC236}">
                <a16:creationId xmlns="" xmlns:a16="http://schemas.microsoft.com/office/drawing/2014/main" id="{1E71D15A-D39A-4503-BF1B-7AC38929B218}"/>
              </a:ext>
            </a:extLst>
          </p:cNvPr>
          <p:cNvSpPr>
            <a:spLocks noGrp="1"/>
          </p:cNvSpPr>
          <p:nvPr>
            <p:ph idx="1"/>
          </p:nvPr>
        </p:nvSpPr>
        <p:spPr>
          <a:xfrm>
            <a:off x="677334" y="2160589"/>
            <a:ext cx="8596668" cy="4697411"/>
          </a:xfrm>
        </p:spPr>
        <p:txBody>
          <a:bodyPr>
            <a:noAutofit/>
          </a:bodyPr>
          <a:lstStyle/>
          <a:p>
            <a:pPr>
              <a:buFont typeface="Wingdings" pitchFamily="2" charset="2"/>
              <a:buChar char="Ø"/>
            </a:pPr>
            <a:r>
              <a:rPr lang="en-US" sz="3600" dirty="0">
                <a:latin typeface="Times New Roman" pitchFamily="18" charset="0"/>
                <a:cs typeface="Times New Roman" pitchFamily="18" charset="0"/>
              </a:rPr>
              <a:t>Edgar Allan Poe comes out as a distinguished writer </a:t>
            </a:r>
            <a:endParaRPr lang="en-US" sz="3600" dirty="0" smtClean="0">
              <a:latin typeface="Times New Roman" pitchFamily="18" charset="0"/>
              <a:cs typeface="Times New Roman" pitchFamily="18" charset="0"/>
            </a:endParaRPr>
          </a:p>
          <a:p>
            <a:pPr>
              <a:buFont typeface="Wingdings" pitchFamily="2" charset="2"/>
              <a:buChar char="Ø"/>
            </a:pPr>
            <a:r>
              <a:rPr lang="en-US" sz="3600" dirty="0" smtClean="0">
                <a:latin typeface="Times New Roman" pitchFamily="18" charset="0"/>
                <a:cs typeface="Times New Roman" pitchFamily="18" charset="0"/>
              </a:rPr>
              <a:t>From </a:t>
            </a:r>
            <a:r>
              <a:rPr lang="en-US" sz="3600" dirty="0">
                <a:latin typeface="Times New Roman" pitchFamily="18" charset="0"/>
                <a:cs typeface="Times New Roman" pitchFamily="18" charset="0"/>
              </a:rPr>
              <a:t>criticizing </a:t>
            </a:r>
            <a:r>
              <a:rPr lang="en-US" sz="3600" dirty="0" smtClean="0">
                <a:latin typeface="Times New Roman" pitchFamily="18" charset="0"/>
                <a:cs typeface="Times New Roman" pitchFamily="18" charset="0"/>
              </a:rPr>
              <a:t>magazines, writing short </a:t>
            </a:r>
            <a:r>
              <a:rPr lang="en-US" sz="3600" dirty="0">
                <a:latin typeface="Times New Roman" pitchFamily="18" charset="0"/>
                <a:cs typeface="Times New Roman" pitchFamily="18" charset="0"/>
              </a:rPr>
              <a:t>stories and poems made his work </a:t>
            </a:r>
            <a:r>
              <a:rPr lang="en-US" sz="3600" dirty="0" smtClean="0">
                <a:latin typeface="Times New Roman" pitchFamily="18" charset="0"/>
                <a:cs typeface="Times New Roman" pitchFamily="18" charset="0"/>
              </a:rPr>
              <a:t>unique</a:t>
            </a:r>
            <a:endParaRPr lang="en-US" sz="36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42218" y="1724892"/>
            <a:ext cx="3449782"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951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793022-2958-4D65-ADF0-0CEFFC7B70F5}"/>
              </a:ext>
            </a:extLst>
          </p:cNvPr>
          <p:cNvSpPr>
            <a:spLocks noGrp="1"/>
          </p:cNvSpPr>
          <p:nvPr>
            <p:ph type="title"/>
          </p:nvPr>
        </p:nvSpPr>
        <p:spPr/>
        <p:txBody>
          <a:bodyPr>
            <a:normAutofit fontScale="90000"/>
          </a:bodyPr>
          <a:lstStyle/>
          <a:p>
            <a:pPr algn="ctr"/>
            <a:r>
              <a:rPr lang="en-US" sz="5400" dirty="0" smtClean="0">
                <a:latin typeface="Times New Roman" pitchFamily="18" charset="0"/>
                <a:cs typeface="Times New Roman" pitchFamily="18" charset="0"/>
              </a:rPr>
              <a:t>Contribution During the Romantic Era </a:t>
            </a:r>
            <a:endParaRPr lang="en-US" sz="5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BBC94431-A097-4D03-A322-1716035E4679}"/>
              </a:ext>
            </a:extLst>
          </p:cNvPr>
          <p:cNvSpPr>
            <a:spLocks noGrp="1"/>
          </p:cNvSpPr>
          <p:nvPr>
            <p:ph idx="1"/>
          </p:nvPr>
        </p:nvSpPr>
        <p:spPr/>
        <p:txBody>
          <a:bodyPr>
            <a:normAutofit/>
          </a:bodyPr>
          <a:lstStyle/>
          <a:p>
            <a:pPr lvl="0">
              <a:buFont typeface="Wingdings" pitchFamily="2" charset="2"/>
              <a:buChar char="Ø"/>
            </a:pPr>
            <a:r>
              <a:rPr lang="en-US" sz="4000" dirty="0">
                <a:latin typeface="Times New Roman" pitchFamily="18" charset="0"/>
                <a:cs typeface="Times New Roman" pitchFamily="18" charset="0"/>
              </a:rPr>
              <a:t>C</a:t>
            </a:r>
            <a:r>
              <a:rPr lang="en-US" sz="4000" dirty="0" smtClean="0">
                <a:latin typeface="Times New Roman" pitchFamily="18" charset="0"/>
                <a:cs typeface="Times New Roman" pitchFamily="18" charset="0"/>
              </a:rPr>
              <a:t>ommanding </a:t>
            </a:r>
            <a:r>
              <a:rPr lang="en-US" sz="4000" dirty="0">
                <a:latin typeface="Times New Roman" pitchFamily="18" charset="0"/>
                <a:cs typeface="Times New Roman" pitchFamily="18" charset="0"/>
              </a:rPr>
              <a:t>language which inspired imagination and </a:t>
            </a:r>
            <a:r>
              <a:rPr lang="en-US" sz="4000" dirty="0" smtClean="0">
                <a:latin typeface="Times New Roman" pitchFamily="18" charset="0"/>
                <a:cs typeface="Times New Roman" pitchFamily="18" charset="0"/>
              </a:rPr>
              <a:t>originality </a:t>
            </a:r>
            <a:r>
              <a:rPr lang="en-US" sz="4000" dirty="0">
                <a:latin typeface="Times New Roman" pitchFamily="18" charset="0"/>
                <a:cs typeface="Times New Roman" pitchFamily="18" charset="0"/>
              </a:rPr>
              <a:t>(Tonkin </a:t>
            </a:r>
            <a:r>
              <a:rPr lang="en-US" sz="4000" dirty="0" smtClean="0">
                <a:latin typeface="Times New Roman" pitchFamily="18" charset="0"/>
                <a:cs typeface="Times New Roman" pitchFamily="18" charset="0"/>
              </a:rPr>
              <a:t>18)</a:t>
            </a:r>
          </a:p>
          <a:p>
            <a:pPr lvl="0">
              <a:buFont typeface="Wingdings" pitchFamily="2" charset="2"/>
              <a:buChar char="Ø"/>
            </a:pPr>
            <a:r>
              <a:rPr lang="en-US" sz="4000" dirty="0">
                <a:latin typeface="Times New Roman" pitchFamily="18" charset="0"/>
                <a:cs typeface="Times New Roman" pitchFamily="18" charset="0"/>
              </a:rPr>
              <a:t>F</a:t>
            </a:r>
            <a:r>
              <a:rPr lang="en-US" sz="4000" dirty="0" smtClean="0">
                <a:latin typeface="Times New Roman" pitchFamily="18" charset="0"/>
                <a:cs typeface="Times New Roman" pitchFamily="18" charset="0"/>
              </a:rPr>
              <a:t>elt </a:t>
            </a:r>
            <a:r>
              <a:rPr lang="en-US" sz="4000" dirty="0">
                <a:latin typeface="Times New Roman" pitchFamily="18" charset="0"/>
                <a:cs typeface="Times New Roman" pitchFamily="18" charset="0"/>
              </a:rPr>
              <a:t>by the French symbolists in the late 19</a:t>
            </a:r>
            <a:r>
              <a:rPr lang="en-US" sz="4000" baseline="30000" dirty="0">
                <a:latin typeface="Times New Roman" pitchFamily="18" charset="0"/>
                <a:cs typeface="Times New Roman" pitchFamily="18" charset="0"/>
              </a:rPr>
              <a:t>th</a:t>
            </a:r>
            <a:r>
              <a:rPr lang="en-US" sz="4000" dirty="0">
                <a:latin typeface="Times New Roman" pitchFamily="18" charset="0"/>
                <a:cs typeface="Times New Roman" pitchFamily="18" charset="0"/>
              </a:rPr>
              <a:t> century </a:t>
            </a:r>
            <a:r>
              <a:rPr lang="en-US" sz="4000" dirty="0" smtClean="0">
                <a:latin typeface="Times New Roman" pitchFamily="18" charset="0"/>
                <a:cs typeface="Times New Roman" pitchFamily="18" charset="0"/>
              </a:rPr>
              <a:t>using </a:t>
            </a:r>
            <a:r>
              <a:rPr lang="en-US" sz="4000" dirty="0">
                <a:latin typeface="Times New Roman" pitchFamily="18" charset="0"/>
                <a:cs typeface="Times New Roman" pitchFamily="18" charset="0"/>
              </a:rPr>
              <a:t>gothic mode </a:t>
            </a:r>
            <a:r>
              <a:rPr lang="en-US" sz="4000" dirty="0" smtClean="0">
                <a:latin typeface="Times New Roman" pitchFamily="18" charset="0"/>
                <a:cs typeface="Times New Roman" pitchFamily="18" charset="0"/>
              </a:rPr>
              <a:t>(</a:t>
            </a:r>
            <a:r>
              <a:rPr lang="en-US" sz="4000" dirty="0">
                <a:latin typeface="Times New Roman" pitchFamily="18" charset="0"/>
                <a:cs typeface="Times New Roman" pitchFamily="18" charset="0"/>
              </a:rPr>
              <a:t>Morgan 75</a:t>
            </a:r>
            <a:r>
              <a:rPr lang="en-US" sz="4000" dirty="0" smtClean="0">
                <a:latin typeface="Times New Roman" pitchFamily="18" charset="0"/>
                <a:cs typeface="Times New Roman" pitchFamily="18" charset="0"/>
              </a:rPr>
              <a:t>)</a:t>
            </a:r>
            <a:endParaRPr lang="en-US" sz="4000" dirty="0">
              <a:latin typeface="Times New Roman" pitchFamily="18" charset="0"/>
              <a:cs typeface="Times New Roman" pitchFamily="18" charset="0"/>
            </a:endParaRPr>
          </a:p>
          <a:p>
            <a:pPr marL="0" lvl="0" indent="0">
              <a:buNone/>
            </a:pPr>
            <a:endParaRPr lang="en-US" sz="4000" dirty="0">
              <a:latin typeface="Times New Roman" pitchFamily="18" charset="0"/>
              <a:cs typeface="Times New Roman" pitchFamily="18" charset="0"/>
            </a:endParaRPr>
          </a:p>
          <a:p>
            <a:pPr marL="0" indent="0">
              <a:buNone/>
            </a:pPr>
            <a:endParaRPr lang="en-US" sz="4000" dirty="0">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77758" y="2201574"/>
            <a:ext cx="3114242" cy="3908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464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75D8F8-A898-4282-BAF9-5F2B05BFFEB8}"/>
              </a:ext>
            </a:extLst>
          </p:cNvPr>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Influence on Literary Magazines</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148F41B2-423C-4292-8EF9-2E05BB7286D3}"/>
              </a:ext>
            </a:extLst>
          </p:cNvPr>
          <p:cNvSpPr>
            <a:spLocks noGrp="1"/>
          </p:cNvSpPr>
          <p:nvPr>
            <p:ph idx="1"/>
          </p:nvPr>
        </p:nvSpPr>
        <p:spPr>
          <a:xfrm>
            <a:off x="665018" y="2160589"/>
            <a:ext cx="8608984" cy="4697411"/>
          </a:xfrm>
        </p:spPr>
        <p:txBody>
          <a:bodyPr>
            <a:noAutofit/>
          </a:bodyPr>
          <a:lstStyle/>
          <a:p>
            <a:pPr lvl="0">
              <a:buFont typeface="Wingdings" pitchFamily="2" charset="2"/>
              <a:buChar char="Ø"/>
            </a:pPr>
            <a:r>
              <a:rPr lang="en-US" sz="3600" dirty="0" smtClean="0">
                <a:latin typeface="Times New Roman" pitchFamily="18" charset="0"/>
                <a:cs typeface="Times New Roman" pitchFamily="18" charset="0"/>
              </a:rPr>
              <a:t>Edgar style </a:t>
            </a:r>
            <a:r>
              <a:rPr lang="en-US" sz="3600" dirty="0">
                <a:latin typeface="Times New Roman" pitchFamily="18" charset="0"/>
                <a:cs typeface="Times New Roman" pitchFamily="18" charset="0"/>
              </a:rPr>
              <a:t>and structure </a:t>
            </a:r>
            <a:r>
              <a:rPr lang="en-US" sz="3600" dirty="0" smtClean="0">
                <a:latin typeface="Times New Roman" pitchFamily="18" charset="0"/>
                <a:cs typeface="Times New Roman" pitchFamily="18" charset="0"/>
              </a:rPr>
              <a:t>influenced </a:t>
            </a:r>
            <a:r>
              <a:rPr lang="en-US" sz="3600" dirty="0">
                <a:latin typeface="Times New Roman" pitchFamily="18" charset="0"/>
                <a:cs typeface="Times New Roman" pitchFamily="18" charset="0"/>
              </a:rPr>
              <a:t>literary magazines </a:t>
            </a:r>
            <a:r>
              <a:rPr lang="en-US" sz="3600" dirty="0" smtClean="0">
                <a:latin typeface="Times New Roman" pitchFamily="18" charset="0"/>
                <a:cs typeface="Times New Roman" pitchFamily="18" charset="0"/>
              </a:rPr>
              <a:t>(</a:t>
            </a:r>
            <a:r>
              <a:rPr lang="en-US" sz="3600" dirty="0">
                <a:latin typeface="Times New Roman" pitchFamily="18" charset="0"/>
                <a:cs typeface="Times New Roman" pitchFamily="18" charset="0"/>
              </a:rPr>
              <a:t>Reese </a:t>
            </a:r>
            <a:r>
              <a:rPr lang="en-US" sz="3600" dirty="0" smtClean="0">
                <a:latin typeface="Times New Roman" pitchFamily="18" charset="0"/>
                <a:cs typeface="Times New Roman" pitchFamily="18" charset="0"/>
              </a:rPr>
              <a:t>82)</a:t>
            </a:r>
            <a:endParaRPr lang="en-US" sz="3600" dirty="0">
              <a:latin typeface="Times New Roman" pitchFamily="18" charset="0"/>
              <a:cs typeface="Times New Roman" pitchFamily="18" charset="0"/>
            </a:endParaRPr>
          </a:p>
          <a:p>
            <a:pPr lvl="0">
              <a:buFont typeface="Wingdings" pitchFamily="2" charset="2"/>
              <a:buChar char="Ø"/>
            </a:pPr>
            <a:r>
              <a:rPr lang="en-US" sz="3600" dirty="0" smtClean="0">
                <a:latin typeface="Times New Roman" pitchFamily="18" charset="0"/>
                <a:cs typeface="Times New Roman" pitchFamily="18" charset="0"/>
              </a:rPr>
              <a:t>For </a:t>
            </a:r>
            <a:r>
              <a:rPr lang="en-US" sz="3600" dirty="0">
                <a:latin typeface="Times New Roman" pitchFamily="18" charset="0"/>
                <a:cs typeface="Times New Roman" pitchFamily="18" charset="0"/>
              </a:rPr>
              <a:t>instance, in Nathaniel Hawthorne's 'twice told tales' his much emphasis on structure </a:t>
            </a:r>
            <a:r>
              <a:rPr lang="en-US" sz="3600" dirty="0" smtClean="0">
                <a:latin typeface="Times New Roman" pitchFamily="18" charset="0"/>
                <a:cs typeface="Times New Roman" pitchFamily="18" charset="0"/>
              </a:rPr>
              <a:t>and </a:t>
            </a:r>
            <a:r>
              <a:rPr lang="en-US" sz="3600" dirty="0">
                <a:latin typeface="Times New Roman" pitchFamily="18" charset="0"/>
                <a:cs typeface="Times New Roman" pitchFamily="18" charset="0"/>
              </a:rPr>
              <a:t>style </a:t>
            </a:r>
            <a:r>
              <a:rPr lang="en-US" sz="3600" dirty="0" smtClean="0">
                <a:latin typeface="Times New Roman" pitchFamily="18" charset="0"/>
                <a:cs typeface="Times New Roman" pitchFamily="18" charset="0"/>
              </a:rPr>
              <a:t>(</a:t>
            </a:r>
            <a:r>
              <a:rPr lang="en-US" sz="3600" dirty="0" err="1">
                <a:latin typeface="Times New Roman" pitchFamily="18" charset="0"/>
                <a:cs typeface="Times New Roman" pitchFamily="18" charset="0"/>
              </a:rPr>
              <a:t>Unrue</a:t>
            </a:r>
            <a:r>
              <a:rPr lang="en-US" sz="3600" dirty="0">
                <a:latin typeface="Times New Roman" pitchFamily="18" charset="0"/>
                <a:cs typeface="Times New Roman" pitchFamily="18" charset="0"/>
              </a:rPr>
              <a:t> 115</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a:p>
            <a:endParaRPr lang="en-US" sz="3600" dirty="0">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1402" y="2320204"/>
            <a:ext cx="3050598" cy="37896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20074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Contribution to Short Stories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Ø"/>
            </a:pPr>
            <a:r>
              <a:rPr lang="en-US" sz="3600" dirty="0">
                <a:latin typeface="Times New Roman" pitchFamily="18" charset="0"/>
                <a:cs typeface="Times New Roman" pitchFamily="18" charset="0"/>
              </a:rPr>
              <a:t>Edgar Allan Poe </a:t>
            </a:r>
            <a:r>
              <a:rPr lang="en-US" sz="3600" dirty="0" smtClean="0">
                <a:latin typeface="Times New Roman" pitchFamily="18" charset="0"/>
                <a:cs typeface="Times New Roman" pitchFamily="18" charset="0"/>
              </a:rPr>
              <a:t>used horror </a:t>
            </a:r>
            <a:r>
              <a:rPr lang="en-US" sz="3600" dirty="0">
                <a:latin typeface="Times New Roman" pitchFamily="18" charset="0"/>
                <a:cs typeface="Times New Roman" pitchFamily="18" charset="0"/>
              </a:rPr>
              <a:t>and detective fiction in short </a:t>
            </a:r>
            <a:r>
              <a:rPr lang="en-US" sz="3600" dirty="0" smtClean="0">
                <a:latin typeface="Times New Roman" pitchFamily="18" charset="0"/>
                <a:cs typeface="Times New Roman" pitchFamily="18" charset="0"/>
              </a:rPr>
              <a:t>stories, for instance, The Tell-Tale Heart (Francis </a:t>
            </a:r>
            <a:r>
              <a:rPr lang="en-US" sz="3600" dirty="0">
                <a:latin typeface="Times New Roman" pitchFamily="18" charset="0"/>
                <a:cs typeface="Times New Roman" pitchFamily="18" charset="0"/>
              </a:rPr>
              <a:t>170</a:t>
            </a:r>
            <a:r>
              <a:rPr lang="en-US" sz="3600" dirty="0" smtClean="0">
                <a:latin typeface="Times New Roman" pitchFamily="18" charset="0"/>
                <a:cs typeface="Times New Roman" pitchFamily="18" charset="0"/>
              </a:rPr>
              <a:t>)</a:t>
            </a:r>
            <a:endParaRPr lang="en-US" sz="3600" dirty="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2214" y="1401040"/>
            <a:ext cx="310515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84772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Conclusion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40327" y="1682608"/>
            <a:ext cx="8733675" cy="4697410"/>
          </a:xfrm>
        </p:spPr>
        <p:txBody>
          <a:bodyPr>
            <a:noAutofit/>
          </a:bodyPr>
          <a:lstStyle/>
          <a:p>
            <a:pPr>
              <a:buFont typeface="Wingdings" pitchFamily="2" charset="2"/>
              <a:buChar char="Ø"/>
            </a:pPr>
            <a:r>
              <a:rPr lang="en-US" sz="3200" dirty="0">
                <a:latin typeface="Times New Roman" pitchFamily="18" charset="0"/>
                <a:cs typeface="Times New Roman" pitchFamily="18" charset="0"/>
              </a:rPr>
              <a:t>Having discussed Edgar Allan Poe </a:t>
            </a:r>
            <a:r>
              <a:rPr lang="en-US" sz="3200" dirty="0" smtClean="0">
                <a:latin typeface="Times New Roman" pitchFamily="18" charset="0"/>
                <a:cs typeface="Times New Roman" pitchFamily="18" charset="0"/>
              </a:rPr>
              <a:t>selected </a:t>
            </a:r>
            <a:r>
              <a:rPr lang="en-US" sz="3200" dirty="0">
                <a:latin typeface="Times New Roman" pitchFamily="18" charset="0"/>
                <a:cs typeface="Times New Roman" pitchFamily="18" charset="0"/>
              </a:rPr>
              <a:t>period and his significant contributions to American literature, it is evident that his contribution to the American literature are </a:t>
            </a:r>
            <a:r>
              <a:rPr lang="en-US" sz="3200" dirty="0" smtClean="0">
                <a:latin typeface="Times New Roman" pitchFamily="18" charset="0"/>
                <a:cs typeface="Times New Roman" pitchFamily="18" charset="0"/>
              </a:rPr>
              <a:t>immeasurable</a:t>
            </a:r>
          </a:p>
          <a:p>
            <a:pPr>
              <a:buFont typeface="Wingdings" pitchFamily="2" charset="2"/>
              <a:buChar char="Ø"/>
            </a:pPr>
            <a:r>
              <a:rPr lang="en-US" sz="3200" dirty="0" smtClean="0">
                <a:latin typeface="Times New Roman" pitchFamily="18" charset="0"/>
                <a:cs typeface="Times New Roman" pitchFamily="18" charset="0"/>
              </a:rPr>
              <a:t>Many </a:t>
            </a:r>
            <a:r>
              <a:rPr lang="en-US" sz="3200" dirty="0">
                <a:latin typeface="Times New Roman" pitchFamily="18" charset="0"/>
                <a:cs typeface="Times New Roman" pitchFamily="18" charset="0"/>
              </a:rPr>
              <a:t>scholars were able to pull up their socks as far as writing of poems, short stories and criticizing literary magazines is </a:t>
            </a:r>
            <a:r>
              <a:rPr lang="en-US" sz="3200" dirty="0" smtClean="0">
                <a:latin typeface="Times New Roman" pitchFamily="18" charset="0"/>
                <a:cs typeface="Times New Roman" pitchFamily="18" charset="0"/>
              </a:rPr>
              <a:t>concerned</a:t>
            </a:r>
            <a:r>
              <a:rPr lang="en-US" sz="3200" dirty="0">
                <a:latin typeface="Times New Roman" pitchFamily="18" charset="0"/>
                <a:cs typeface="Times New Roman" pitchFamily="18" charset="0"/>
              </a:rPr>
              <a:t/>
            </a:r>
            <a:br>
              <a:rPr lang="en-US" sz="3200" dirty="0">
                <a:latin typeface="Times New Roman" pitchFamily="18" charset="0"/>
                <a:cs typeface="Times New Roman" pitchFamily="18" charset="0"/>
              </a:rPr>
            </a:br>
            <a:r>
              <a:rPr lang="en-US" sz="3200" dirty="0">
                <a:latin typeface="Times New Roman" pitchFamily="18" charset="0"/>
                <a:cs typeface="Times New Roman" pitchFamily="18" charset="0"/>
              </a:rPr>
              <a:t> </a:t>
            </a:r>
          </a:p>
          <a:p>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743795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Works Cited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665018" y="1620983"/>
            <a:ext cx="8608984" cy="5237018"/>
          </a:xfrm>
        </p:spPr>
        <p:txBody>
          <a:bodyPr>
            <a:noAutofit/>
          </a:bodyPr>
          <a:lstStyle/>
          <a:p>
            <a:pPr marL="0" indent="0">
              <a:buNone/>
            </a:pPr>
            <a:r>
              <a:rPr lang="en-US" sz="2000" dirty="0" smtClean="0">
                <a:latin typeface="Times New Roman" pitchFamily="18" charset="0"/>
                <a:cs typeface="Times New Roman" pitchFamily="18" charset="0"/>
              </a:rPr>
              <a:t>Francis</a:t>
            </a:r>
            <a:r>
              <a:rPr lang="en-US" sz="2000" dirty="0">
                <a:latin typeface="Times New Roman" pitchFamily="18" charset="0"/>
                <a:cs typeface="Times New Roman" pitchFamily="18" charset="0"/>
              </a:rPr>
              <a:t>, Roger A. "The Final Days of Edgar Allan Poe: Clues to an Old Mystery </a:t>
            </a:r>
            <a:r>
              <a:rPr lang="en-US" sz="2000" dirty="0" smtClean="0">
                <a:latin typeface="Times New Roman" pitchFamily="18" charset="0"/>
                <a:cs typeface="Times New Roman" pitchFamily="18" charset="0"/>
              </a:rPr>
              <a:t>	Using </a:t>
            </a:r>
            <a:r>
              <a:rPr lang="en-US" sz="2000" dirty="0">
                <a:latin typeface="Times New Roman" pitchFamily="18" charset="0"/>
                <a:cs typeface="Times New Roman" pitchFamily="18" charset="0"/>
              </a:rPr>
              <a:t>21st Century Medical Science." </a:t>
            </a:r>
            <a:r>
              <a:rPr lang="en-US" sz="2000" i="1" dirty="0">
                <a:latin typeface="Times New Roman" pitchFamily="18" charset="0"/>
                <a:cs typeface="Times New Roman" pitchFamily="18" charset="0"/>
              </a:rPr>
              <a:t>OMEGA-Journal of Death and </a:t>
            </a:r>
            <a:r>
              <a:rPr lang="en-US" sz="2000" i="1" dirty="0" smtClean="0">
                <a:latin typeface="Times New Roman" pitchFamily="18" charset="0"/>
                <a:cs typeface="Times New Roman" pitchFamily="18" charset="0"/>
              </a:rPr>
              <a:t>	Dying</a:t>
            </a:r>
            <a:r>
              <a:rPr lang="en-US" sz="2000" dirty="0">
                <a:latin typeface="Times New Roman" pitchFamily="18" charset="0"/>
                <a:cs typeface="Times New Roman" pitchFamily="18" charset="0"/>
              </a:rPr>
              <a:t> 60.2 (2010): 165-173.</a:t>
            </a:r>
          </a:p>
          <a:p>
            <a:pPr marL="0" indent="0">
              <a:buNone/>
            </a:pPr>
            <a:r>
              <a:rPr lang="en-US" sz="2000" dirty="0">
                <a:latin typeface="Times New Roman" pitchFamily="18" charset="0"/>
                <a:cs typeface="Times New Roman" pitchFamily="18" charset="0"/>
              </a:rPr>
              <a:t>Morgan, Robert. "A Note on" A Tale of the Ragged Mountains" by Edgar Allan </a:t>
            </a:r>
            <a:r>
              <a:rPr lang="en-US" sz="2000" dirty="0" smtClean="0">
                <a:latin typeface="Times New Roman" pitchFamily="18" charset="0"/>
                <a:cs typeface="Times New Roman" pitchFamily="18" charset="0"/>
              </a:rPr>
              <a:t>	Poe</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Appalachian Heritage</a:t>
            </a:r>
            <a:r>
              <a:rPr lang="en-US" sz="2000" dirty="0">
                <a:latin typeface="Times New Roman" pitchFamily="18" charset="0"/>
                <a:cs typeface="Times New Roman" pitchFamily="18" charset="0"/>
              </a:rPr>
              <a:t> 39.2 (2011): 75-75.</a:t>
            </a:r>
          </a:p>
          <a:p>
            <a:pPr marL="0" indent="0">
              <a:buNone/>
            </a:pPr>
            <a:r>
              <a:rPr lang="en-US" sz="2000" dirty="0">
                <a:latin typeface="Times New Roman" pitchFamily="18" charset="0"/>
                <a:cs typeface="Times New Roman" pitchFamily="18" charset="0"/>
              </a:rPr>
              <a:t>Reese, Sam. "Verbal Violence and Patterns of Words: Poe, Bowles, And an </a:t>
            </a:r>
            <a:r>
              <a:rPr lang="en-US" sz="2000" dirty="0" smtClean="0">
                <a:latin typeface="Times New Roman" pitchFamily="18" charset="0"/>
                <a:cs typeface="Times New Roman" pitchFamily="18" charset="0"/>
              </a:rPr>
              <a:t>	Alternative </a:t>
            </a:r>
            <a:r>
              <a:rPr lang="en-US" sz="2000" dirty="0">
                <a:latin typeface="Times New Roman" pitchFamily="18" charset="0"/>
                <a:cs typeface="Times New Roman" pitchFamily="18" charset="0"/>
              </a:rPr>
              <a:t>American Tradition." </a:t>
            </a:r>
            <a:r>
              <a:rPr lang="en-US" sz="2000" i="1" dirty="0">
                <a:latin typeface="Times New Roman" pitchFamily="18" charset="0"/>
                <a:cs typeface="Times New Roman" pitchFamily="18" charset="0"/>
              </a:rPr>
              <a:t>Poe Studies</a:t>
            </a:r>
            <a:r>
              <a:rPr lang="en-US" sz="2000" dirty="0">
                <a:latin typeface="Times New Roman" pitchFamily="18" charset="0"/>
                <a:cs typeface="Times New Roman" pitchFamily="18" charset="0"/>
              </a:rPr>
              <a:t> 46.1 (2013): 78-93.</a:t>
            </a:r>
          </a:p>
          <a:p>
            <a:pPr marL="0" indent="0">
              <a:buNone/>
            </a:pPr>
            <a:r>
              <a:rPr lang="en-US" sz="2000" dirty="0">
                <a:latin typeface="Times New Roman" pitchFamily="18" charset="0"/>
                <a:cs typeface="Times New Roman" pitchFamily="18" charset="0"/>
              </a:rPr>
              <a:t>Tonkin, Maggie. "The “Poe-</a:t>
            </a:r>
            <a:r>
              <a:rPr lang="en-US" sz="2000" dirty="0" err="1">
                <a:latin typeface="Times New Roman" pitchFamily="18" charset="0"/>
                <a:cs typeface="Times New Roman" pitchFamily="18" charset="0"/>
              </a:rPr>
              <a:t>etics</a:t>
            </a:r>
            <a:r>
              <a:rPr lang="en-US" sz="2000" dirty="0">
                <a:latin typeface="Times New Roman" pitchFamily="18" charset="0"/>
                <a:cs typeface="Times New Roman" pitchFamily="18" charset="0"/>
              </a:rPr>
              <a:t>” of Decomposition: Angela Carter's “The </a:t>
            </a:r>
            <a:r>
              <a:rPr lang="en-US" sz="2000" dirty="0" smtClean="0">
                <a:latin typeface="Times New Roman" pitchFamily="18" charset="0"/>
                <a:cs typeface="Times New Roman" pitchFamily="18" charset="0"/>
              </a:rPr>
              <a:t>	Cabinet </a:t>
            </a:r>
            <a:r>
              <a:rPr lang="en-US" sz="2000" dirty="0">
                <a:latin typeface="Times New Roman" pitchFamily="18" charset="0"/>
                <a:cs typeface="Times New Roman" pitchFamily="18" charset="0"/>
              </a:rPr>
              <a:t>of Edgar Allan Poe” and the Reading-Effect." </a:t>
            </a:r>
            <a:r>
              <a:rPr lang="en-US" sz="2000" i="1" dirty="0">
                <a:latin typeface="Times New Roman" pitchFamily="18" charset="0"/>
                <a:cs typeface="Times New Roman" pitchFamily="18" charset="0"/>
              </a:rPr>
              <a:t>Women's Studies</a:t>
            </a:r>
            <a:r>
              <a:rPr lang="en-US" sz="2000" dirty="0">
                <a:latin typeface="Times New Roman" pitchFamily="18" charset="0"/>
                <a:cs typeface="Times New Roman" pitchFamily="18" charset="0"/>
              </a:rPr>
              <a:t> 33.1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2004): 1-21.</a:t>
            </a:r>
          </a:p>
          <a:p>
            <a:pPr marL="0" indent="0">
              <a:buNone/>
            </a:pPr>
            <a:r>
              <a:rPr lang="en-US" sz="2000" dirty="0" err="1">
                <a:latin typeface="Times New Roman" pitchFamily="18" charset="0"/>
                <a:cs typeface="Times New Roman" pitchFamily="18" charset="0"/>
              </a:rPr>
              <a:t>Unrue</a:t>
            </a:r>
            <a:r>
              <a:rPr lang="en-US" sz="2000" dirty="0">
                <a:latin typeface="Times New Roman" pitchFamily="18" charset="0"/>
                <a:cs typeface="Times New Roman" pitchFamily="18" charset="0"/>
              </a:rPr>
              <a:t>, Darlene </a:t>
            </a:r>
            <a:r>
              <a:rPr lang="en-US" sz="2000" dirty="0" err="1">
                <a:latin typeface="Times New Roman" pitchFamily="18" charset="0"/>
                <a:cs typeface="Times New Roman" pitchFamily="18" charset="0"/>
              </a:rPr>
              <a:t>Harbour</a:t>
            </a:r>
            <a:r>
              <a:rPr lang="en-US" sz="2000" dirty="0">
                <a:latin typeface="Times New Roman" pitchFamily="18" charset="0"/>
                <a:cs typeface="Times New Roman" pitchFamily="18" charset="0"/>
              </a:rPr>
              <a:t>. "Edgar Allan Poe: The Romantic as </a:t>
            </a:r>
            <a:r>
              <a:rPr lang="en-US" sz="2000" dirty="0" smtClean="0">
                <a:latin typeface="Times New Roman" pitchFamily="18" charset="0"/>
                <a:cs typeface="Times New Roman" pitchFamily="18" charset="0"/>
              </a:rPr>
              <a:t>	Classicist</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International Journal of the Classical Tradition</a:t>
            </a:r>
            <a:r>
              <a:rPr lang="en-US" sz="2000" dirty="0">
                <a:latin typeface="Times New Roman" pitchFamily="18" charset="0"/>
                <a:cs typeface="Times New Roman" pitchFamily="18" charset="0"/>
              </a:rPr>
              <a:t> 1.4 (1995): </a:t>
            </a:r>
            <a:r>
              <a:rPr lang="en-US" sz="2000" dirty="0" smtClean="0">
                <a:latin typeface="Times New Roman" pitchFamily="18" charset="0"/>
                <a:cs typeface="Times New Roman" pitchFamily="18" charset="0"/>
              </a:rPr>
              <a:t>112-	119.</a:t>
            </a: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50003730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949</TotalTime>
  <Words>521</Words>
  <Application>Microsoft Office PowerPoint</Application>
  <PresentationFormat>Custom</PresentationFormat>
  <Paragraphs>38</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American Literature</vt:lpstr>
      <vt:lpstr>Introduction </vt:lpstr>
      <vt:lpstr>Contribution During the Romantic Era </vt:lpstr>
      <vt:lpstr>Influence on Literary Magazines</vt:lpstr>
      <vt:lpstr>Contribution to Short Stories</vt:lpstr>
      <vt:lpstr>Conclusion</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Law Policy</dc:title>
  <dc:creator>Probook</dc:creator>
  <cp:lastModifiedBy>User</cp:lastModifiedBy>
  <cp:revision>22</cp:revision>
  <dcterms:created xsi:type="dcterms:W3CDTF">2019-09-09T17:17:01Z</dcterms:created>
  <dcterms:modified xsi:type="dcterms:W3CDTF">2019-12-02T10:51:30Z</dcterms:modified>
</cp:coreProperties>
</file>